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tCwEaRJA7g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iphan.gov.br/publicacoes/lista?categoria=22&amp;busca=" TargetMode="External"/><Relationship Id="rId2" Type="http://schemas.openxmlformats.org/officeDocument/2006/relationships/hyperlink" Target="https://www.youtube.com/watch?v=w1BSlvUq2QI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3"/>
          <p:cNvPicPr/>
          <p:nvPr/>
        </p:nvPicPr>
        <p:blipFill>
          <a:blip r:embed="rId2"/>
          <a:stretch/>
        </p:blipFill>
        <p:spPr>
          <a:xfrm>
            <a:off x="1080" y="0"/>
            <a:ext cx="914112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CustomShape 2"/>
          <p:cNvSpPr/>
          <p:nvPr/>
        </p:nvSpPr>
        <p:spPr>
          <a:xfrm>
            <a:off x="0" y="441000"/>
            <a:ext cx="6552000" cy="488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600" b="0" strike="noStrike" spc="-1">
                <a:latin typeface="Arial"/>
              </a:rPr>
              <a:t>“O território em que vivemos é mais que um simples conjunto de objetos, mediante os quais trabalhamos, circulamos, moramos, mas também um dado simbólico. </a:t>
            </a: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latin typeface="Arial"/>
              </a:rPr>
              <a:t>A linguagem regional faz parte</a:t>
            </a: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latin typeface="Arial"/>
              </a:rPr>
              <a:t>desse mundo de símbolos, e ajuda a criar esse amálgama, sem o qual não se pode falar de territorialidade. </a:t>
            </a: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latin typeface="Arial"/>
              </a:rPr>
              <a:t>Esta não provém do simples fato de viver num lugar, mas da comunhão que com ele</a:t>
            </a: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latin typeface="Arial"/>
              </a:rPr>
              <a:t>mantemos”</a:t>
            </a:r>
            <a:r>
              <a:rPr lang="pt-BR" sz="1800" b="0" strike="noStrike" spc="-1">
                <a:latin typeface="Arial"/>
              </a:rPr>
              <a:t> </a:t>
            </a:r>
          </a:p>
          <a:p>
            <a:pPr algn="r">
              <a:lnSpc>
                <a:spcPct val="100000"/>
              </a:lnSpc>
            </a:pPr>
            <a:r>
              <a:rPr lang="pt-BR" sz="1800" b="0" strike="noStrike" spc="-1">
                <a:latin typeface="Arial"/>
              </a:rPr>
              <a:t>Milton Santos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NewRomanPSMT"/>
              </a:rPr>
              <a:t>Sobre a noção de inventário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504000" y="1625040"/>
            <a:ext cx="6806160" cy="35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200" b="0" i="1" strike="noStrike" spc="-1">
                <a:solidFill>
                  <a:srgbClr val="000000"/>
                </a:solidFill>
                <a:latin typeface="Arial"/>
                <a:ea typeface="Times New Roman"/>
              </a:rPr>
              <a:t>Inventário, do latim jurídico </a:t>
            </a: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inventarium</a:t>
            </a:r>
            <a:r>
              <a:rPr lang="pt-BR" sz="2200" b="0" i="1" strike="noStrike" spc="-1">
                <a:solidFill>
                  <a:srgbClr val="000000"/>
                </a:solidFill>
                <a:latin typeface="Arial"/>
                <a:ea typeface="Times New Roman"/>
              </a:rPr>
              <a:t>, “encontrar”: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NewRomanPSMT"/>
              </a:rPr>
              <a:t>(1) relação dos bens deixados por alguém que morreu;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NewRomanPSMT"/>
              </a:rPr>
              <a:t>(2) por extensão, descrição e enumeração minuciosa;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NewRomanPSMT"/>
              </a:rPr>
              <a:t>(3) levantamento individuado e completo de bens e valores.</a:t>
            </a:r>
            <a:endParaRPr lang="pt-BR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46548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Referências e Bens Culturais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504000" y="1625040"/>
            <a:ext cx="6806160" cy="35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  noção de </a:t>
            </a:r>
            <a:r>
              <a:rPr lang="pt-BR" sz="2000" b="0" i="1" strike="noStrike" spc="-1">
                <a:solidFill>
                  <a:srgbClr val="000000"/>
                </a:solidFill>
                <a:latin typeface="Arial"/>
                <a:ea typeface="Times New Roman"/>
              </a:rPr>
              <a:t>referência cultural </a:t>
            </a: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que, implica uma ampla gama de significados. 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Referência, do latim </a:t>
            </a:r>
            <a:r>
              <a:rPr lang="pt-BR" sz="2000" b="0" i="1" strike="noStrike" spc="-1">
                <a:solidFill>
                  <a:srgbClr val="000000"/>
                </a:solidFill>
                <a:latin typeface="Arial"/>
                <a:ea typeface="Times New Roman"/>
              </a:rPr>
              <a:t>referere</a:t>
            </a: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, “referir”: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(1) alusão, menção, insinuação;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(2) ponto do terreno perfeitamente identificado e materializado, cuja cota verdadeira é calculada com grande precisão para servir de base à determinação das altitudes de outros pontos que lhe ficam próximos;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(3) relação que existe entre certas coisas;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(4) adaptado do inglês </a:t>
            </a:r>
            <a:r>
              <a:rPr lang="pt-BR" sz="2000" b="0" i="1" strike="noStrike" spc="-1">
                <a:solidFill>
                  <a:srgbClr val="000000"/>
                </a:solidFill>
                <a:latin typeface="Arial"/>
                <a:ea typeface="Times New Roman"/>
              </a:rPr>
              <a:t>reference</a:t>
            </a: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, “nota informativa de remissão”; fonte de esclarecimento.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Inventário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504000" y="1625040"/>
            <a:ext cx="6806160" cy="35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TimesNewRomanPSMT"/>
              </a:rPr>
              <a:t>Os inventários estão na origem da constituição do campo da preservação do patrimônio no </a:t>
            </a:r>
            <a:r>
              <a:rPr lang="pt-BR" sz="2400" b="1" u="sng" strike="noStrike" spc="-1">
                <a:solidFill>
                  <a:srgbClr val="000000"/>
                </a:solidFill>
                <a:uFillTx/>
                <a:latin typeface="Calibri"/>
                <a:ea typeface="TimesNewRomanPSMT"/>
              </a:rPr>
              <a:t>século XVIII</a:t>
            </a: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TimesNewRomanPSMT"/>
              </a:rPr>
              <a:t> no contexto da construção dos Estados Nacionais. 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TimesNewRomanPSMT"/>
              </a:rPr>
              <a:t>Surgiram como modos de produzir um novo saber, por meio da coleta e sistematização de informações obedecendo a determinado padrão e repertório de dados passíveis de análises e classificações, e se constituem até hoje como instrumentos de identificação, valorização e proteção dos bens como patrimônio cultural.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6" name="Imagem 85"/>
          <p:cNvPicPr/>
          <p:nvPr/>
        </p:nvPicPr>
        <p:blipFill>
          <a:blip r:embed="rId2"/>
          <a:stretch/>
        </p:blipFill>
        <p:spPr>
          <a:xfrm>
            <a:off x="245880" y="633600"/>
            <a:ext cx="8513280" cy="4849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8" name="Imagem 87"/>
          <p:cNvPicPr/>
          <p:nvPr/>
        </p:nvPicPr>
        <p:blipFill>
          <a:blip r:embed="rId2"/>
          <a:stretch/>
        </p:blipFill>
        <p:spPr>
          <a:xfrm>
            <a:off x="144000" y="360000"/>
            <a:ext cx="8547120" cy="489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m 88"/>
          <p:cNvPicPr/>
          <p:nvPr/>
        </p:nvPicPr>
        <p:blipFill>
          <a:blip r:embed="rId2"/>
          <a:stretch/>
        </p:blipFill>
        <p:spPr>
          <a:xfrm>
            <a:off x="144000" y="432000"/>
            <a:ext cx="4984560" cy="2591640"/>
          </a:xfrm>
          <a:prstGeom prst="rect">
            <a:avLst/>
          </a:prstGeom>
          <a:ln>
            <a:noFill/>
          </a:ln>
        </p:spPr>
      </p:pic>
      <p:pic>
        <p:nvPicPr>
          <p:cNvPr id="90" name="Imagem 89"/>
          <p:cNvPicPr/>
          <p:nvPr/>
        </p:nvPicPr>
        <p:blipFill>
          <a:blip r:embed="rId3"/>
          <a:stretch/>
        </p:blipFill>
        <p:spPr>
          <a:xfrm>
            <a:off x="3663360" y="3240000"/>
            <a:ext cx="5264280" cy="2763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39348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INRC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88000" y="212904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O desenvolvimento do Inventário Nacional de Referências Culturais – INRC significa a disponibilização de um instrumento essencial para a identificação e documentação de bens culturais e, consequentemente, para as possibilidades de preservação desses bens. Vale enfatizar que o INRC é um instrumento de identificação de bens culturais tanto imateriais quanto materiais. A indicação de bens para </a:t>
            </a:r>
            <a:r>
              <a:rPr lang="pt-BR" sz="2400" b="1" strike="noStrike" spc="-1">
                <a:solidFill>
                  <a:srgbClr val="C9211E"/>
                </a:solidFill>
                <a:latin typeface="Calibri"/>
                <a:ea typeface="Times New Roman"/>
              </a:rPr>
              <a:t>Registro</a:t>
            </a: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e/ou para </a:t>
            </a:r>
            <a:r>
              <a:rPr lang="pt-BR" sz="2400" b="1" strike="noStrike" spc="-1">
                <a:solidFill>
                  <a:srgbClr val="C9211E"/>
                </a:solidFill>
                <a:latin typeface="Calibri"/>
                <a:ea typeface="Times New Roman"/>
              </a:rPr>
              <a:t>Tombamento</a:t>
            </a: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pode resultar de sua aplicação, mas não obrigatoriamente. 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INRC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216000" y="1656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Objetivos principais: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identificar e documentar bens culturais, de </a:t>
            </a:r>
            <a:r>
              <a:rPr lang="pt-BR" sz="2200" b="0" u="sng" strike="noStrike" spc="-1">
                <a:solidFill>
                  <a:srgbClr val="000000"/>
                </a:solidFill>
                <a:uFillTx/>
                <a:latin typeface="Arial"/>
                <a:ea typeface="Times New Roman"/>
              </a:rPr>
              <a:t>qualquer natureza</a:t>
            </a: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, para atender à demanda pelo reconhecimento de bens representativos da diversidade e pluralidade culturais dos grupos formadores da sociedade; e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apreender os sentidos e significados atribuídos ao patrimônio cultural pelos moradores de sítios tombados, tratando-os como intérpretes legítimos da cultura local e como parceiros preferencias de sua preservação.</a:t>
            </a:r>
            <a:endParaRPr lang="pt-BR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16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Categorias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216000" y="1656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Celebrações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Formas de expressão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3. Ofícios e modos de fazer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4. Edificações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5. Lugares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216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Celebrações</a:t>
            </a: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Times New Roman"/>
              </a:rPr>
              <a:t>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216000" y="1440000"/>
            <a:ext cx="3095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Nesta categoria incluem-se os principais ritos e festividades associados à religião, à civilidade, aos ciclos do calendário, etc. 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</p:txBody>
      </p:sp>
      <p:grpSp>
        <p:nvGrpSpPr>
          <p:cNvPr id="99" name="Group 3"/>
          <p:cNvGrpSpPr/>
          <p:nvPr/>
        </p:nvGrpSpPr>
        <p:grpSpPr>
          <a:xfrm>
            <a:off x="288000" y="141480"/>
            <a:ext cx="8783640" cy="6554160"/>
            <a:chOff x="288000" y="141480"/>
            <a:chExt cx="8783640" cy="6554160"/>
          </a:xfrm>
        </p:grpSpPr>
        <p:pic>
          <p:nvPicPr>
            <p:cNvPr id="100" name="Imagem 99"/>
            <p:cNvPicPr/>
            <p:nvPr/>
          </p:nvPicPr>
          <p:blipFill>
            <a:blip r:embed="rId2"/>
            <a:stretch/>
          </p:blipFill>
          <p:spPr>
            <a:xfrm>
              <a:off x="3384000" y="141480"/>
              <a:ext cx="4426920" cy="2954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Imagem 100"/>
            <p:cNvPicPr/>
            <p:nvPr/>
          </p:nvPicPr>
          <p:blipFill>
            <a:blip r:embed="rId3"/>
            <a:stretch/>
          </p:blipFill>
          <p:spPr>
            <a:xfrm>
              <a:off x="288000" y="3698280"/>
              <a:ext cx="4319640" cy="2997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" name="Imagem 101"/>
            <p:cNvPicPr/>
            <p:nvPr/>
          </p:nvPicPr>
          <p:blipFill>
            <a:blip r:embed="rId4"/>
            <a:stretch/>
          </p:blipFill>
          <p:spPr>
            <a:xfrm>
              <a:off x="4719960" y="3168000"/>
              <a:ext cx="4351680" cy="290556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216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Formas de expressão</a:t>
            </a: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Times New Roman"/>
              </a:rPr>
              <a:t>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216000" y="1656000"/>
            <a:ext cx="2807640" cy="136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Formas não-lingüísticas de comunicação associadas a determinado grupo social ou região, desenvolvidas por atores sociais (individuais ou grupos) reconhecidos pela comunidade.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grpSp>
        <p:nvGrpSpPr>
          <p:cNvPr id="105" name="Group 3"/>
          <p:cNvGrpSpPr/>
          <p:nvPr/>
        </p:nvGrpSpPr>
        <p:grpSpPr>
          <a:xfrm>
            <a:off x="0" y="0"/>
            <a:ext cx="9143640" cy="6980760"/>
            <a:chOff x="0" y="0"/>
            <a:chExt cx="9143640" cy="6980760"/>
          </a:xfrm>
        </p:grpSpPr>
        <p:pic>
          <p:nvPicPr>
            <p:cNvPr id="106" name="Imagem 105"/>
            <p:cNvPicPr/>
            <p:nvPr/>
          </p:nvPicPr>
          <p:blipFill>
            <a:blip r:embed="rId2"/>
            <a:stretch/>
          </p:blipFill>
          <p:spPr>
            <a:xfrm>
              <a:off x="6771240" y="1764000"/>
              <a:ext cx="2372400" cy="24836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7" name="Imagem 106"/>
            <p:cNvPicPr/>
            <p:nvPr/>
          </p:nvPicPr>
          <p:blipFill>
            <a:blip r:embed="rId3"/>
            <a:stretch/>
          </p:blipFill>
          <p:spPr>
            <a:xfrm>
              <a:off x="4815720" y="0"/>
              <a:ext cx="4298760" cy="18716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8" name="Imagem 107"/>
            <p:cNvPicPr/>
            <p:nvPr/>
          </p:nvPicPr>
          <p:blipFill>
            <a:blip r:embed="rId4"/>
            <a:stretch/>
          </p:blipFill>
          <p:spPr>
            <a:xfrm>
              <a:off x="0" y="4104000"/>
              <a:ext cx="4319640" cy="2876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9" name="Imagem 108"/>
            <p:cNvPicPr/>
            <p:nvPr/>
          </p:nvPicPr>
          <p:blipFill>
            <a:blip r:embed="rId5"/>
            <a:stretch/>
          </p:blipFill>
          <p:spPr>
            <a:xfrm>
              <a:off x="3384000" y="1813320"/>
              <a:ext cx="3435840" cy="22903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0" name="Imagem 109"/>
            <p:cNvPicPr/>
            <p:nvPr/>
          </p:nvPicPr>
          <p:blipFill>
            <a:blip r:embed="rId6"/>
            <a:stretch/>
          </p:blipFill>
          <p:spPr>
            <a:xfrm>
              <a:off x="4130640" y="3873600"/>
              <a:ext cx="5013000" cy="30740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16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3. Ofícios e modos de fazer</a:t>
            </a: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Times New Roman"/>
              </a:rPr>
              <a:t>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216000" y="1656000"/>
            <a:ext cx="467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As atividades desenvolvidas por atores sociais (especialistas) reconhecidos como conhecedores de técnicas e de matérias-primas que identifiquem um grupo social ou uma localidade. 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</p:txBody>
      </p:sp>
      <p:grpSp>
        <p:nvGrpSpPr>
          <p:cNvPr id="113" name="Group 3"/>
          <p:cNvGrpSpPr/>
          <p:nvPr/>
        </p:nvGrpSpPr>
        <p:grpSpPr>
          <a:xfrm>
            <a:off x="1368000" y="720000"/>
            <a:ext cx="8063640" cy="5591520"/>
            <a:chOff x="1368000" y="720000"/>
            <a:chExt cx="8063640" cy="5591520"/>
          </a:xfrm>
        </p:grpSpPr>
        <p:pic>
          <p:nvPicPr>
            <p:cNvPr id="114" name="Imagem 113"/>
            <p:cNvPicPr/>
            <p:nvPr/>
          </p:nvPicPr>
          <p:blipFill>
            <a:blip r:embed="rId2"/>
            <a:stretch/>
          </p:blipFill>
          <p:spPr>
            <a:xfrm>
              <a:off x="1368000" y="3816000"/>
              <a:ext cx="2807640" cy="24955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5" name="Imagem 114"/>
            <p:cNvPicPr/>
            <p:nvPr/>
          </p:nvPicPr>
          <p:blipFill>
            <a:blip r:embed="rId3"/>
            <a:stretch/>
          </p:blipFill>
          <p:spPr>
            <a:xfrm>
              <a:off x="5391360" y="720000"/>
              <a:ext cx="4040280" cy="2120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6" name="Imagem 115"/>
            <p:cNvPicPr/>
            <p:nvPr/>
          </p:nvPicPr>
          <p:blipFill>
            <a:blip r:embed="rId4"/>
            <a:stretch/>
          </p:blipFill>
          <p:spPr>
            <a:xfrm>
              <a:off x="4752000" y="3384000"/>
              <a:ext cx="4319640" cy="254772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216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4. Edificações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216000" y="1656000"/>
            <a:ext cx="2663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Em diversos casos, estruturas de pedra e cal estão associadas a determinados usos, a significações históricas e de memória ou às imagens que se tem de certos lugares.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000" b="0" strike="noStrike" spc="-1">
              <a:latin typeface="Arial"/>
            </a:endParaRPr>
          </a:p>
        </p:txBody>
      </p:sp>
      <p:grpSp>
        <p:nvGrpSpPr>
          <p:cNvPr id="119" name="Group 3"/>
          <p:cNvGrpSpPr/>
          <p:nvPr/>
        </p:nvGrpSpPr>
        <p:grpSpPr>
          <a:xfrm>
            <a:off x="2712240" y="33120"/>
            <a:ext cx="6431400" cy="6824520"/>
            <a:chOff x="2712240" y="33120"/>
            <a:chExt cx="6431400" cy="6824520"/>
          </a:xfrm>
        </p:grpSpPr>
        <p:pic>
          <p:nvPicPr>
            <p:cNvPr id="120" name="Imagem 119"/>
            <p:cNvPicPr/>
            <p:nvPr/>
          </p:nvPicPr>
          <p:blipFill>
            <a:blip r:embed="rId2"/>
            <a:stretch/>
          </p:blipFill>
          <p:spPr>
            <a:xfrm>
              <a:off x="4968000" y="33120"/>
              <a:ext cx="4175280" cy="2775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1" name="Imagem 120"/>
            <p:cNvPicPr/>
            <p:nvPr/>
          </p:nvPicPr>
          <p:blipFill>
            <a:blip r:embed="rId3"/>
            <a:stretch/>
          </p:blipFill>
          <p:spPr>
            <a:xfrm>
              <a:off x="2712240" y="2791440"/>
              <a:ext cx="3047400" cy="2032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2" name="Imagem 121"/>
            <p:cNvPicPr/>
            <p:nvPr/>
          </p:nvPicPr>
          <p:blipFill>
            <a:blip r:embed="rId4"/>
            <a:stretch/>
          </p:blipFill>
          <p:spPr>
            <a:xfrm>
              <a:off x="5804280" y="4353120"/>
              <a:ext cx="3339360" cy="250452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216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5. Lugares</a:t>
            </a: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Times New Roman"/>
              </a:rPr>
              <a:t> 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230040" y="1368000"/>
            <a:ext cx="322560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Toda atividade humana produz sentidos de lugar. Neste inventário serão incluídos especificamente aqueles que possuem sentido cultural diferenciado para a população local. 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</p:txBody>
      </p:sp>
      <p:grpSp>
        <p:nvGrpSpPr>
          <p:cNvPr id="125" name="Group 3"/>
          <p:cNvGrpSpPr/>
          <p:nvPr/>
        </p:nvGrpSpPr>
        <p:grpSpPr>
          <a:xfrm>
            <a:off x="-288000" y="222480"/>
            <a:ext cx="9475920" cy="6676560"/>
            <a:chOff x="-288000" y="222480"/>
            <a:chExt cx="9475920" cy="6676560"/>
          </a:xfrm>
        </p:grpSpPr>
        <p:pic>
          <p:nvPicPr>
            <p:cNvPr id="126" name="Imagem 125"/>
            <p:cNvPicPr/>
            <p:nvPr/>
          </p:nvPicPr>
          <p:blipFill>
            <a:blip r:embed="rId2"/>
            <a:stretch/>
          </p:blipFill>
          <p:spPr>
            <a:xfrm>
              <a:off x="4216320" y="3203640"/>
              <a:ext cx="4927320" cy="36954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7" name="Imagem 126"/>
            <p:cNvPicPr/>
            <p:nvPr/>
          </p:nvPicPr>
          <p:blipFill>
            <a:blip r:embed="rId3"/>
            <a:stretch/>
          </p:blipFill>
          <p:spPr>
            <a:xfrm>
              <a:off x="3888000" y="222480"/>
              <a:ext cx="5299920" cy="29808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8" name="Imagem 127"/>
            <p:cNvPicPr/>
            <p:nvPr/>
          </p:nvPicPr>
          <p:blipFill>
            <a:blip r:embed="rId4"/>
            <a:stretch/>
          </p:blipFill>
          <p:spPr>
            <a:xfrm>
              <a:off x="-288000" y="4096800"/>
              <a:ext cx="5327640" cy="27950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Processo de Trabalho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216000" y="1656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Antes de começar: 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Formação da Equipe; 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u="sng" strike="noStrike" spc="-1">
                <a:solidFill>
                  <a:srgbClr val="0563C1"/>
                </a:solidFill>
                <a:uFillTx/>
                <a:latin typeface="Arial"/>
                <a:ea typeface="Times New Roman"/>
                <a:hlinkClick r:id="rId2"/>
              </a:rPr>
              <a:t>https://www.youtube.com/watch?v=7tCwEaRJA7g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Procedimentos.</a:t>
            </a:r>
            <a:endParaRPr lang="pt-BR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Formação da Equipe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32" name="Imagem 131"/>
          <p:cNvPicPr/>
          <p:nvPr/>
        </p:nvPicPr>
        <p:blipFill>
          <a:blip r:embed="rId2"/>
          <a:stretch/>
        </p:blipFill>
        <p:spPr>
          <a:xfrm>
            <a:off x="1080000" y="1664640"/>
            <a:ext cx="5279040" cy="351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Times New Roman"/>
              </a:rPr>
              <a:t>Procedimentos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144000" y="1944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Para uma adequada organização e desenvolvimento dos trabalhos foi criado um conjunto de formulários</a:t>
            </a:r>
            <a:endParaRPr lang="pt-BR" sz="26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Fichas de identificação, </a:t>
            </a:r>
            <a:endParaRPr lang="pt-BR" sz="26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Questionários e </a:t>
            </a:r>
            <a:endParaRPr lang="pt-BR" sz="2600" b="0" strike="noStrike" spc="-1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 Fichas de campo. </a:t>
            </a:r>
            <a:endParaRPr lang="pt-BR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Processo de Trabalho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216000" y="1656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 metodologia prevê três etapas: 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Levantamento preliminar;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Identificação;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3. Documentação.</a:t>
            </a:r>
            <a:endParaRPr lang="pt-BR" sz="2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Levantamento preliminar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144000" y="1944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Consiste basicamente na tomada de decisão a respeito da delimitação do sítio a ser inventariado, na sua subdivisão em localidades, se isso for apropriado no caso, e na reunião e sistematização das informações inicialmente disponíveis sobre o sítio considerado. 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Essa etapa inclui pesquisa em fontes secundárias e documentos oficiais, assim como uma viagem precursora ao campo onde deverão ser entrevistados, sobre temas gerais relacionados ao inventário, pessoas que detenham um bom conhecimento da realidade local. 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Essa viagem permitirá também o contato com instituições para obtenção de documentos específicos e mapas, e para a verificação das condições práticas em que o trabalho de campo será realizado (hospedagem de pesquisadores, acesso a equipamentos de informática e de comunicação, deslocamento, etc.).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Levantamento preliminar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144000" y="1944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 importância da sistematização no início:</a:t>
            </a: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Ela permitirá visualizar os bens a serem inventariados em seu conjunto, indagar sobre o seu sentido e compreender o contexto histórico e social em que ocorrem, principalmente em termos do grau de estabilidade ou mudança em que se encontra a área estudada, no momento do inventário.</a:t>
            </a: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Nesta etapa é feita a primeira varredura da área considerada, com o objetivo de selecionar </a:t>
            </a:r>
            <a:r>
              <a:rPr lang="pt-BR" sz="1600" b="0" i="1" strike="noStrike" spc="-1">
                <a:solidFill>
                  <a:srgbClr val="000000"/>
                </a:solidFill>
                <a:latin typeface="Arial"/>
                <a:ea typeface="Times New Roman"/>
              </a:rPr>
              <a:t>a priori </a:t>
            </a: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alguns itens que deverão ser objeto de investigação mais aprofundada para eventual identificação.</a:t>
            </a: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3. Depende desse levantamento o próprio planejamento do trabalho de campo em seus aspectos práticos (quando realizá-lo, quantos entrevistadores mobilizar, onde hospedar a equipe, de que forma e até que ponto os moradores da região poderão ser incorporados ao trabalho, etc.).</a:t>
            </a:r>
            <a:endParaRPr lang="pt-BR" sz="1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Levantamento preliminar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144360" y="1656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Assim, destacam-se no mapeamento feito através do levantamento preliminar os seguintes itens: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O que a comunidade destaca de forma reiterada como bem de significação diferenciada enquanto marca de sua identidade;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O que o conhecimento acumulado sobre o sítio permite destacar;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3. O que se verifica ser relevante comparativamente, por semelhança ou contraste com o que ocorre na região de entorno da área inventariada;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4. A vigência da referência nas práticas sociais atuais ou na memória.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4" name="Imagem 143"/>
          <p:cNvPicPr/>
          <p:nvPr/>
        </p:nvPicPr>
        <p:blipFill>
          <a:blip r:embed="rId2"/>
          <a:stretch/>
        </p:blipFill>
        <p:spPr>
          <a:xfrm>
            <a:off x="1972800" y="-15120"/>
            <a:ext cx="5329440" cy="6928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Identificação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144000" y="1944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A identificação é feita por meio de: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1. Descrição sistemática e tipificação das ocorrências relevantes;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2. Mapeamento das relações entre os itens identificados e destes com outros bens e práticas relevantes;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3. Identificação de aspectos básicos de seus processos de formação, assim como – no caso de atividades – seus executantes, mestres, aprendizes e seu público.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3. 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Documentação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144000" y="1944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Trata-se aqui de estudos técnicos e autorais, de natureza eminentemente etnográfica ou de obras artísticas (desenho, fotografia, vídeo, etc.) realizados por especialistas, segundo as normas de cada gênero e linguagem. Temos em mente trabalhos desenvolvidos principalmente por profissionais das áreas de história, ciências sociais e artes. Esta etapa implica criação e autoria individual do pesquisador ou artista e deve resultar necessariamente da observação direta dos bens inventariados em seu contexto de ocorrência.</a:t>
            </a: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Times New Roman"/>
              </a:rPr>
              <a:t>Sendo trabalho que exige formação especializada, deverá caber prioritariamente aos técnicos do patrimônio localizar e reunir os registros disponíveis em teses, dissertações, relatórios técnicos, livros, ensaios, produtos audiovisuais, assim como incentivar ou mesmo contratar a realização de pesquisas pontuais. Por serem obras constantemente produzidas, recomenda-se a atualização periódica dessas referências. </a:t>
            </a:r>
            <a:endParaRPr lang="pt-BR" sz="1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Relatório Patrimônio</a:t>
            </a:r>
            <a:r>
              <a:t/>
            </a:r>
            <a:br/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Material 2018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1113840" y="1825560"/>
            <a:ext cx="788616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4800" b="0" strike="noStrike" spc="-1">
                <a:solidFill>
                  <a:srgbClr val="000000"/>
                </a:solidFill>
                <a:latin typeface="Calibri"/>
              </a:rPr>
              <a:t>Tombados – 1241   </a:t>
            </a:r>
            <a:endParaRPr lang="pt-BR" sz="4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4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m 150"/>
          <p:cNvPicPr/>
          <p:nvPr/>
        </p:nvPicPr>
        <p:blipFill>
          <a:blip r:embed="rId2"/>
          <a:stretch/>
        </p:blipFill>
        <p:spPr>
          <a:xfrm>
            <a:off x="1450080" y="14760"/>
            <a:ext cx="629712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m 151"/>
          <p:cNvPicPr/>
          <p:nvPr/>
        </p:nvPicPr>
        <p:blipFill>
          <a:blip r:embed="rId2"/>
          <a:stretch/>
        </p:blipFill>
        <p:spPr>
          <a:xfrm>
            <a:off x="219600" y="864000"/>
            <a:ext cx="8564400" cy="5045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m 152"/>
          <p:cNvPicPr/>
          <p:nvPr/>
        </p:nvPicPr>
        <p:blipFill>
          <a:blip r:embed="rId2"/>
          <a:stretch/>
        </p:blipFill>
        <p:spPr>
          <a:xfrm>
            <a:off x="1278720" y="14760"/>
            <a:ext cx="66394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m 153"/>
          <p:cNvPicPr/>
          <p:nvPr/>
        </p:nvPicPr>
        <p:blipFill>
          <a:blip r:embed="rId2"/>
          <a:stretch/>
        </p:blipFill>
        <p:spPr>
          <a:xfrm>
            <a:off x="1241640" y="14760"/>
            <a:ext cx="671364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m 154"/>
          <p:cNvPicPr/>
          <p:nvPr/>
        </p:nvPicPr>
        <p:blipFill>
          <a:blip r:embed="rId2"/>
          <a:stretch/>
        </p:blipFill>
        <p:spPr>
          <a:xfrm>
            <a:off x="777600" y="575640"/>
            <a:ext cx="7642080" cy="573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m 155"/>
          <p:cNvPicPr/>
          <p:nvPr/>
        </p:nvPicPr>
        <p:blipFill>
          <a:blip r:embed="rId2"/>
          <a:stretch/>
        </p:blipFill>
        <p:spPr>
          <a:xfrm>
            <a:off x="925920" y="14760"/>
            <a:ext cx="734544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m 156"/>
          <p:cNvPicPr/>
          <p:nvPr/>
        </p:nvPicPr>
        <p:blipFill>
          <a:blip r:embed="rId2"/>
          <a:stretch/>
        </p:blipFill>
        <p:spPr>
          <a:xfrm>
            <a:off x="993960" y="1003680"/>
            <a:ext cx="7209000" cy="487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288000" y="33084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Território URURAY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216000" y="1656000"/>
            <a:ext cx="7559640" cy="33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4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Vídeo  - </a:t>
            </a:r>
            <a:r>
              <a:rPr lang="pt-BR" sz="2400" b="1" u="sng" strike="noStrike" spc="-1" dirty="0">
                <a:solidFill>
                  <a:srgbClr val="0563C1"/>
                </a:solidFill>
                <a:uFillTx/>
                <a:latin typeface="Arial"/>
                <a:ea typeface="Times New Roman"/>
                <a:hlinkClick r:id="rId2"/>
              </a:rPr>
              <a:t>https://www.youtube.com/watch?v=w1BSlvUq2QI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SITE IPHAN – DOSSIÊS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rial"/>
                <a:ea typeface="Times New Roman"/>
                <a:hlinkClick r:id="rId3"/>
              </a:rPr>
              <a:t>http://portal.iphan.gov.br/publicacoes/lista?categoria=22&amp;busca=</a:t>
            </a:r>
            <a:endParaRPr lang="pt-BR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</TotalTime>
  <Words>1298</Words>
  <Application>Microsoft Office PowerPoint</Application>
  <PresentationFormat>Apresentação na tela (4:3)</PresentationFormat>
  <Paragraphs>106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35</vt:i4>
      </vt:variant>
    </vt:vector>
  </HeadingPairs>
  <TitlesOfParts>
    <vt:vector size="46" baseType="lpstr">
      <vt:lpstr>Arial</vt:lpstr>
      <vt:lpstr>Calibri</vt:lpstr>
      <vt:lpstr>Calibri Light</vt:lpstr>
      <vt:lpstr>DejaVu Sans</vt:lpstr>
      <vt:lpstr>StarSymbol</vt:lpstr>
      <vt:lpstr>Symbol</vt:lpstr>
      <vt:lpstr>Times New Roman</vt:lpstr>
      <vt:lpstr>TimesNewRomanPSMT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User</dc:creator>
  <dc:description/>
  <cp:lastModifiedBy>Sete</cp:lastModifiedBy>
  <cp:revision>17</cp:revision>
  <dcterms:created xsi:type="dcterms:W3CDTF">2021-03-25T21:51:51Z</dcterms:created>
  <dcterms:modified xsi:type="dcterms:W3CDTF">2021-04-23T01:30:16Z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