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7" r:id="rId4"/>
    <p:sldId id="259" r:id="rId5"/>
    <p:sldId id="268" r:id="rId6"/>
    <p:sldId id="261" r:id="rId7"/>
    <p:sldId id="262" r:id="rId8"/>
    <p:sldId id="263" r:id="rId9"/>
    <p:sldId id="266" r:id="rId10"/>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5" d="100"/>
          <a:sy n="85" d="100"/>
        </p:scale>
        <p:origin x="94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pt-BR" smtClean="0"/>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1CD2D650-4B5A-4B1F-97B7-AA43F12D1185}" type="datetimeFigureOut">
              <a:rPr lang="pt-BR" smtClean="0"/>
              <a:t>15/04/2021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EB47C42-BD98-48A0-AE35-B667EDF7A4E7}" type="slidenum">
              <a:rPr lang="pt-BR" smtClean="0"/>
              <a:t>‹nº›</a:t>
            </a:fld>
            <a:endParaRPr lang="pt-BR"/>
          </a:p>
        </p:txBody>
      </p:sp>
    </p:spTree>
    <p:extLst>
      <p:ext uri="{BB962C8B-B14F-4D97-AF65-F5344CB8AC3E}">
        <p14:creationId xmlns:p14="http://schemas.microsoft.com/office/powerpoint/2010/main" val="1923181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1CD2D650-4B5A-4B1F-97B7-AA43F12D1185}" type="datetimeFigureOut">
              <a:rPr lang="pt-BR" smtClean="0"/>
              <a:t>15/04/2021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EB47C42-BD98-48A0-AE35-B667EDF7A4E7}" type="slidenum">
              <a:rPr lang="pt-BR" smtClean="0"/>
              <a:t>‹nº›</a:t>
            </a:fld>
            <a:endParaRPr lang="pt-BR"/>
          </a:p>
        </p:txBody>
      </p:sp>
    </p:spTree>
    <p:extLst>
      <p:ext uri="{BB962C8B-B14F-4D97-AF65-F5344CB8AC3E}">
        <p14:creationId xmlns:p14="http://schemas.microsoft.com/office/powerpoint/2010/main" val="105159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t-BR" smtClean="0"/>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Editar estilos de texto Mestre</a:t>
            </a:r>
          </a:p>
        </p:txBody>
      </p:sp>
      <p:sp>
        <p:nvSpPr>
          <p:cNvPr id="4" name="Date Placeholder 3"/>
          <p:cNvSpPr>
            <a:spLocks noGrp="1"/>
          </p:cNvSpPr>
          <p:nvPr>
            <p:ph type="dt" sz="half" idx="10"/>
          </p:nvPr>
        </p:nvSpPr>
        <p:spPr/>
        <p:txBody>
          <a:bodyPr/>
          <a:lstStyle/>
          <a:p>
            <a:fld id="{1CD2D650-4B5A-4B1F-97B7-AA43F12D1185}" type="datetimeFigureOut">
              <a:rPr lang="pt-BR" smtClean="0"/>
              <a:t>15/04/2021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EB47C42-BD98-48A0-AE35-B667EDF7A4E7}" type="slidenum">
              <a:rPr lang="pt-BR" smtClean="0"/>
              <a:t>‹nº›</a:t>
            </a:fld>
            <a:endParaRPr lang="pt-BR"/>
          </a:p>
        </p:txBody>
      </p:sp>
    </p:spTree>
    <p:extLst>
      <p:ext uri="{BB962C8B-B14F-4D97-AF65-F5344CB8AC3E}">
        <p14:creationId xmlns:p14="http://schemas.microsoft.com/office/powerpoint/2010/main" val="1667294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1CD2D650-4B5A-4B1F-97B7-AA43F12D1185}" type="datetimeFigureOut">
              <a:rPr lang="pt-BR" smtClean="0"/>
              <a:t>15/04/2021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0EB47C42-BD98-48A0-AE35-B667EDF7A4E7}" type="slidenum">
              <a:rPr lang="pt-BR" smtClean="0"/>
              <a:t>‹nº›</a:t>
            </a:fld>
            <a:endParaRPr lang="pt-BR"/>
          </a:p>
        </p:txBody>
      </p:sp>
    </p:spTree>
    <p:extLst>
      <p:ext uri="{BB962C8B-B14F-4D97-AF65-F5344CB8AC3E}">
        <p14:creationId xmlns:p14="http://schemas.microsoft.com/office/powerpoint/2010/main" val="3032996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p>
        </p:txBody>
      </p:sp>
      <p:sp>
        <p:nvSpPr>
          <p:cNvPr id="4" name="Content Placeholder 3"/>
          <p:cNvSpPr>
            <a:spLocks noGrp="1"/>
          </p:cNvSpPr>
          <p:nvPr>
            <p:ph sz="half" idx="2"/>
          </p:nvPr>
        </p:nvSpPr>
        <p:spPr>
          <a:xfrm>
            <a:off x="629842" y="2505075"/>
            <a:ext cx="3868340" cy="368458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p>
        </p:txBody>
      </p:sp>
      <p:sp>
        <p:nvSpPr>
          <p:cNvPr id="6" name="Content Placeholder 5"/>
          <p:cNvSpPr>
            <a:spLocks noGrp="1"/>
          </p:cNvSpPr>
          <p:nvPr>
            <p:ph sz="quarter" idx="4"/>
          </p:nvPr>
        </p:nvSpPr>
        <p:spPr>
          <a:xfrm>
            <a:off x="4629150" y="2505075"/>
            <a:ext cx="3887391" cy="368458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1CD2D650-4B5A-4B1F-97B7-AA43F12D1185}" type="datetimeFigureOut">
              <a:rPr lang="pt-BR" smtClean="0"/>
              <a:t>15/04/2021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0EB47C42-BD98-48A0-AE35-B667EDF7A4E7}" type="slidenum">
              <a:rPr lang="pt-BR" smtClean="0"/>
              <a:t>‹nº›</a:t>
            </a:fld>
            <a:endParaRPr lang="pt-BR"/>
          </a:p>
        </p:txBody>
      </p:sp>
    </p:spTree>
    <p:extLst>
      <p:ext uri="{BB962C8B-B14F-4D97-AF65-F5344CB8AC3E}">
        <p14:creationId xmlns:p14="http://schemas.microsoft.com/office/powerpoint/2010/main" val="2806656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1CD2D650-4B5A-4B1F-97B7-AA43F12D1185}" type="datetimeFigureOut">
              <a:rPr lang="pt-BR" smtClean="0"/>
              <a:t>15/04/2021</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0EB47C42-BD98-48A0-AE35-B667EDF7A4E7}" type="slidenum">
              <a:rPr lang="pt-BR" smtClean="0"/>
              <a:t>‹nº›</a:t>
            </a:fld>
            <a:endParaRPr lang="pt-BR"/>
          </a:p>
        </p:txBody>
      </p:sp>
    </p:spTree>
    <p:extLst>
      <p:ext uri="{BB962C8B-B14F-4D97-AF65-F5344CB8AC3E}">
        <p14:creationId xmlns:p14="http://schemas.microsoft.com/office/powerpoint/2010/main" val="3301542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D2D650-4B5A-4B1F-97B7-AA43F12D1185}" type="datetimeFigureOut">
              <a:rPr lang="pt-BR" smtClean="0"/>
              <a:t>15/04/2021</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0EB47C42-BD98-48A0-AE35-B667EDF7A4E7}" type="slidenum">
              <a:rPr lang="pt-BR" smtClean="0"/>
              <a:t>‹nº›</a:t>
            </a:fld>
            <a:endParaRPr lang="pt-BR"/>
          </a:p>
        </p:txBody>
      </p:sp>
    </p:spTree>
    <p:extLst>
      <p:ext uri="{BB962C8B-B14F-4D97-AF65-F5344CB8AC3E}">
        <p14:creationId xmlns:p14="http://schemas.microsoft.com/office/powerpoint/2010/main" val="2331500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p>
        </p:txBody>
      </p:sp>
      <p:sp>
        <p:nvSpPr>
          <p:cNvPr id="5" name="Date Placeholder 4"/>
          <p:cNvSpPr>
            <a:spLocks noGrp="1"/>
          </p:cNvSpPr>
          <p:nvPr>
            <p:ph type="dt" sz="half" idx="10"/>
          </p:nvPr>
        </p:nvSpPr>
        <p:spPr/>
        <p:txBody>
          <a:bodyPr/>
          <a:lstStyle/>
          <a:p>
            <a:fld id="{1CD2D650-4B5A-4B1F-97B7-AA43F12D1185}" type="datetimeFigureOut">
              <a:rPr lang="pt-BR" smtClean="0"/>
              <a:t>15/04/2021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0EB47C42-BD98-48A0-AE35-B667EDF7A4E7}" type="slidenum">
              <a:rPr lang="pt-BR" smtClean="0"/>
              <a:t>‹nº›</a:t>
            </a:fld>
            <a:endParaRPr lang="pt-BR"/>
          </a:p>
        </p:txBody>
      </p:sp>
    </p:spTree>
    <p:extLst>
      <p:ext uri="{BB962C8B-B14F-4D97-AF65-F5344CB8AC3E}">
        <p14:creationId xmlns:p14="http://schemas.microsoft.com/office/powerpoint/2010/main" val="2370958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p>
        </p:txBody>
      </p:sp>
      <p:sp>
        <p:nvSpPr>
          <p:cNvPr id="5" name="Date Placeholder 4"/>
          <p:cNvSpPr>
            <a:spLocks noGrp="1"/>
          </p:cNvSpPr>
          <p:nvPr>
            <p:ph type="dt" sz="half" idx="10"/>
          </p:nvPr>
        </p:nvSpPr>
        <p:spPr/>
        <p:txBody>
          <a:bodyPr/>
          <a:lstStyle/>
          <a:p>
            <a:fld id="{1CD2D650-4B5A-4B1F-97B7-AA43F12D1185}" type="datetimeFigureOut">
              <a:rPr lang="pt-BR" smtClean="0"/>
              <a:t>15/04/2021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0EB47C42-BD98-48A0-AE35-B667EDF7A4E7}" type="slidenum">
              <a:rPr lang="pt-BR" smtClean="0"/>
              <a:t>‹nº›</a:t>
            </a:fld>
            <a:endParaRPr lang="pt-BR"/>
          </a:p>
        </p:txBody>
      </p:sp>
    </p:spTree>
    <p:extLst>
      <p:ext uri="{BB962C8B-B14F-4D97-AF65-F5344CB8AC3E}">
        <p14:creationId xmlns:p14="http://schemas.microsoft.com/office/powerpoint/2010/main" val="1690536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1CD2D650-4B5A-4B1F-97B7-AA43F12D1185}" type="datetimeFigureOut">
              <a:rPr lang="pt-BR" smtClean="0"/>
              <a:t>15/04/2021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EB47C42-BD98-48A0-AE35-B667EDF7A4E7}" type="slidenum">
              <a:rPr lang="pt-BR" smtClean="0"/>
              <a:t>‹nº›</a:t>
            </a:fld>
            <a:endParaRPr lang="pt-BR"/>
          </a:p>
        </p:txBody>
      </p:sp>
    </p:spTree>
    <p:extLst>
      <p:ext uri="{BB962C8B-B14F-4D97-AF65-F5344CB8AC3E}">
        <p14:creationId xmlns:p14="http://schemas.microsoft.com/office/powerpoint/2010/main" val="2885397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1CD2D650-4B5A-4B1F-97B7-AA43F12D1185}" type="datetimeFigureOut">
              <a:rPr lang="pt-BR" smtClean="0"/>
              <a:t>15/04/2021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EB47C42-BD98-48A0-AE35-B667EDF7A4E7}" type="slidenum">
              <a:rPr lang="pt-BR" smtClean="0"/>
              <a:t>‹nº›</a:t>
            </a:fld>
            <a:endParaRPr lang="pt-BR"/>
          </a:p>
        </p:txBody>
      </p:sp>
    </p:spTree>
    <p:extLst>
      <p:ext uri="{BB962C8B-B14F-4D97-AF65-F5344CB8AC3E}">
        <p14:creationId xmlns:p14="http://schemas.microsoft.com/office/powerpoint/2010/main" val="99644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D2D650-4B5A-4B1F-97B7-AA43F12D1185}" type="datetimeFigureOut">
              <a:rPr lang="pt-BR" smtClean="0"/>
              <a:t>15/04/2021</a:t>
            </a:fld>
            <a:endParaRPr lang="pt-B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B47C42-BD98-48A0-AE35-B667EDF7A4E7}" type="slidenum">
              <a:rPr lang="pt-BR" smtClean="0"/>
              <a:t>‹nº›</a:t>
            </a:fld>
            <a:endParaRPr lang="pt-BR"/>
          </a:p>
        </p:txBody>
      </p:sp>
    </p:spTree>
    <p:extLst>
      <p:ext uri="{BB962C8B-B14F-4D97-AF65-F5344CB8AC3E}">
        <p14:creationId xmlns:p14="http://schemas.microsoft.com/office/powerpoint/2010/main" val="4062785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 y="0"/>
            <a:ext cx="9141970" cy="6858000"/>
          </a:xfrm>
          <a:prstGeom prst="rect">
            <a:avLst/>
          </a:prstGeom>
        </p:spPr>
      </p:pic>
    </p:spTree>
    <p:extLst>
      <p:ext uri="{BB962C8B-B14F-4D97-AF65-F5344CB8AC3E}">
        <p14:creationId xmlns:p14="http://schemas.microsoft.com/office/powerpoint/2010/main" val="3604756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2223" y="68874"/>
            <a:ext cx="7886700" cy="1756751"/>
          </a:xfrm>
        </p:spPr>
        <p:txBody>
          <a:bodyPr>
            <a:normAutofit/>
          </a:bodyPr>
          <a:lstStyle/>
          <a:p>
            <a:r>
              <a:rPr lang="pt-BR" sz="2800" dirty="0" smtClean="0"/>
              <a:t>Patrimônio Cultural – Definição</a:t>
            </a:r>
            <a:endParaRPr lang="pt-BR" sz="2800" dirty="0"/>
          </a:p>
        </p:txBody>
      </p:sp>
      <p:sp>
        <p:nvSpPr>
          <p:cNvPr id="3" name="Espaço Reservado para Conteúdo 2"/>
          <p:cNvSpPr>
            <a:spLocks noGrp="1"/>
          </p:cNvSpPr>
          <p:nvPr>
            <p:ph idx="1"/>
          </p:nvPr>
        </p:nvSpPr>
        <p:spPr/>
        <p:txBody>
          <a:bodyPr/>
          <a:lstStyle/>
          <a:p>
            <a:endParaRPr lang="pt-BR" sz="3600" dirty="0" smtClean="0"/>
          </a:p>
          <a:p>
            <a:endParaRPr lang="pt-BR" dirty="0"/>
          </a:p>
          <a:p>
            <a:endParaRPr lang="pt-BR" dirty="0" smtClean="0"/>
          </a:p>
          <a:p>
            <a:endParaRPr lang="pt-BR" dirty="0"/>
          </a:p>
        </p:txBody>
      </p:sp>
      <p:sp>
        <p:nvSpPr>
          <p:cNvPr id="5" name="Retângulo 4"/>
          <p:cNvSpPr/>
          <p:nvPr/>
        </p:nvSpPr>
        <p:spPr>
          <a:xfrm>
            <a:off x="282223" y="1825625"/>
            <a:ext cx="7495822" cy="3785652"/>
          </a:xfrm>
          <a:prstGeom prst="rect">
            <a:avLst/>
          </a:prstGeom>
        </p:spPr>
        <p:txBody>
          <a:bodyPr wrap="square">
            <a:spAutoFit/>
          </a:bodyPr>
          <a:lstStyle/>
          <a:p>
            <a:pPr algn="just"/>
            <a:r>
              <a:rPr lang="pt-BR" sz="2400" dirty="0" smtClean="0"/>
              <a:t>Patrimônio </a:t>
            </a:r>
            <a:r>
              <a:rPr lang="pt-BR" sz="2400" dirty="0"/>
              <a:t>cultural </a:t>
            </a:r>
            <a:r>
              <a:rPr lang="pt-BR" sz="2400" dirty="0" smtClean="0"/>
              <a:t>é como o nome já diz é uma parte ou conjunto representativo de bens que uma dada sociedade, grupo, povo, comunidade produziu para si ou para outro e que merece, precisa ser preservado, pois tem significado social para esse grupo. Deste modo, o patrimônio cultural é representado pelos bens, construções, manifestações populares, cultos, tradições, tanto materiais como imateriais que são reconhecidos e tem valor histórico  e cultural, pois remete à ancestralidade, à memória de uma localidade, de uma comunidade, de um grupo social.</a:t>
            </a:r>
          </a:p>
        </p:txBody>
      </p:sp>
    </p:spTree>
    <p:extLst>
      <p:ext uri="{BB962C8B-B14F-4D97-AF65-F5344CB8AC3E}">
        <p14:creationId xmlns:p14="http://schemas.microsoft.com/office/powerpoint/2010/main" val="2647901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0410" y="343155"/>
            <a:ext cx="7886700" cy="1325563"/>
          </a:xfrm>
        </p:spPr>
        <p:txBody>
          <a:bodyPr/>
          <a:lstStyle/>
          <a:p>
            <a:r>
              <a:rPr lang="pt-BR" dirty="0" smtClean="0"/>
              <a:t>Patrimônio imaterial na dança</a:t>
            </a:r>
            <a:endParaRPr lang="pt-BR" dirty="0"/>
          </a:p>
        </p:txBody>
      </p:sp>
      <p:sp>
        <p:nvSpPr>
          <p:cNvPr id="3" name="Espaço Reservado para Conteúdo 2"/>
          <p:cNvSpPr>
            <a:spLocks noGrp="1"/>
          </p:cNvSpPr>
          <p:nvPr>
            <p:ph idx="1"/>
          </p:nvPr>
        </p:nvSpPr>
        <p:spPr>
          <a:xfrm>
            <a:off x="414161" y="1814336"/>
            <a:ext cx="7886700" cy="4351338"/>
          </a:xfrm>
        </p:spPr>
        <p:txBody>
          <a:bodyPr>
            <a:normAutofit/>
          </a:bodyPr>
          <a:lstStyle/>
          <a:p>
            <a:pPr marL="0" indent="0">
              <a:buNone/>
            </a:pPr>
            <a:r>
              <a:rPr lang="pt-BR" sz="1800" dirty="0" smtClean="0"/>
              <a:t>Dança </a:t>
            </a:r>
            <a:r>
              <a:rPr lang="pt-BR" sz="1800" dirty="0"/>
              <a:t>dos </a:t>
            </a:r>
            <a:r>
              <a:rPr lang="pt-BR" sz="1800" dirty="0" err="1"/>
              <a:t>Kamaiura</a:t>
            </a:r>
            <a:r>
              <a:rPr lang="pt-BR" sz="1800" dirty="0"/>
              <a:t> </a:t>
            </a:r>
            <a:r>
              <a:rPr lang="pt-BR" sz="1800" dirty="0" smtClean="0"/>
              <a:t>– Xingu                           Tambor de Crioula - Maranhão</a:t>
            </a:r>
            <a:endParaRPr lang="pt-BR" sz="1800" dirty="0"/>
          </a:p>
          <a:p>
            <a:pPr marL="0" indent="0">
              <a:buNone/>
            </a:pPr>
            <a:endParaRPr lang="pt-BR" dirty="0"/>
          </a:p>
        </p:txBody>
      </p:sp>
      <p:pic>
        <p:nvPicPr>
          <p:cNvPr id="4" name="Imagem 3" descr="See the source image"/>
          <p:cNvPicPr/>
          <p:nvPr/>
        </p:nvPicPr>
        <p:blipFill>
          <a:blip r:embed="rId2">
            <a:extLst>
              <a:ext uri="{28A0092B-C50C-407E-A947-70E740481C1C}">
                <a14:useLocalDpi xmlns:a14="http://schemas.microsoft.com/office/drawing/2010/main" val="0"/>
              </a:ext>
            </a:extLst>
          </a:blip>
          <a:srcRect/>
          <a:stretch>
            <a:fillRect/>
          </a:stretch>
        </p:blipFill>
        <p:spPr bwMode="auto">
          <a:xfrm>
            <a:off x="160410" y="2321340"/>
            <a:ext cx="4208390" cy="3035935"/>
          </a:xfrm>
          <a:prstGeom prst="rect">
            <a:avLst/>
          </a:prstGeom>
          <a:noFill/>
          <a:ln>
            <a:noFill/>
          </a:ln>
        </p:spPr>
      </p:pic>
      <p:pic>
        <p:nvPicPr>
          <p:cNvPr id="1026" name="Picture 2" descr="C:\Users\Vunesp\Desktop\projetos 2021\SETH - EMPRESA CULTURA\Fotos textos 2\tambor_de_criola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2054" y="2321340"/>
            <a:ext cx="4382965" cy="3035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905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3228" y="0"/>
            <a:ext cx="7886700" cy="1325563"/>
          </a:xfrm>
        </p:spPr>
        <p:txBody>
          <a:bodyPr>
            <a:normAutofit/>
          </a:bodyPr>
          <a:lstStyle/>
          <a:p>
            <a:r>
              <a:rPr lang="pt-BR" sz="2800" dirty="0"/>
              <a:t>Contexto e problematização</a:t>
            </a:r>
          </a:p>
        </p:txBody>
      </p:sp>
      <p:sp>
        <p:nvSpPr>
          <p:cNvPr id="3" name="Espaço Reservado para Conteúdo 2"/>
          <p:cNvSpPr>
            <a:spLocks noGrp="1"/>
          </p:cNvSpPr>
          <p:nvPr>
            <p:ph idx="1"/>
          </p:nvPr>
        </p:nvSpPr>
        <p:spPr>
          <a:xfrm>
            <a:off x="143228" y="1362781"/>
            <a:ext cx="7886700" cy="4351338"/>
          </a:xfrm>
        </p:spPr>
        <p:txBody>
          <a:bodyPr>
            <a:normAutofit fontScale="85000" lnSpcReduction="20000"/>
          </a:bodyPr>
          <a:lstStyle/>
          <a:p>
            <a:pPr algn="just"/>
            <a:r>
              <a:rPr lang="pt-BR" dirty="0" smtClean="0"/>
              <a:t>A dança dos povos originários no/do Brasil como os </a:t>
            </a:r>
            <a:r>
              <a:rPr lang="pt-BR" dirty="0" err="1" smtClean="0"/>
              <a:t>Kamaiura</a:t>
            </a:r>
            <a:r>
              <a:rPr lang="pt-BR" dirty="0" smtClean="0"/>
              <a:t> e a da população de origem africana no país demonstram que a sua preservação e significado fazem sentido para o grupo e para outros que veem nelas um patrimônio histórico e cultural, um legado dos antepassados. No entanto, com o desenvolvimento da indústria cultural e da globalização há sempre um risco de que o passado, as memórias, esse legado e patrimônio podem desaparecer ou ser apropriado culturalmente de maneira inadvertida, sendo apresentadas apenas para turistas e fazendo parte do mercado da cultura de massa, cultura padronizada – plástica e descartável.</a:t>
            </a:r>
          </a:p>
          <a:p>
            <a:pPr algn="just"/>
            <a:r>
              <a:rPr lang="pt-BR" dirty="0" smtClean="0"/>
              <a:t>A cultura do povo a ser preservada tem que fazer sentido para o povo, caso contrário, ela pode ser apenas um produto insípido, inodoro e sem valor social, cultural e histórico.</a:t>
            </a:r>
            <a:endParaRPr lang="pt-BR" dirty="0"/>
          </a:p>
          <a:p>
            <a:endParaRPr lang="pt-BR" dirty="0"/>
          </a:p>
        </p:txBody>
      </p:sp>
    </p:spTree>
    <p:extLst>
      <p:ext uri="{BB962C8B-B14F-4D97-AF65-F5344CB8AC3E}">
        <p14:creationId xmlns:p14="http://schemas.microsoft.com/office/powerpoint/2010/main" val="2567087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Patrimônio Material</a:t>
            </a:r>
            <a:endParaRPr lang="pt-BR" dirty="0"/>
          </a:p>
        </p:txBody>
      </p:sp>
      <p:sp>
        <p:nvSpPr>
          <p:cNvPr id="3" name="Espaço Reservado para Conteúdo 2"/>
          <p:cNvSpPr>
            <a:spLocks noGrp="1"/>
          </p:cNvSpPr>
          <p:nvPr>
            <p:ph idx="1"/>
          </p:nvPr>
        </p:nvSpPr>
        <p:spPr/>
        <p:txBody>
          <a:bodyPr/>
          <a:lstStyle/>
          <a:p>
            <a:r>
              <a:rPr lang="pt-BR" dirty="0" smtClean="0"/>
              <a:t>Sobrado e Oca</a:t>
            </a:r>
            <a:endParaRPr lang="pt-BR" dirty="0"/>
          </a:p>
        </p:txBody>
      </p:sp>
      <p:pic>
        <p:nvPicPr>
          <p:cNvPr id="2050" name="Picture 2" descr="C:\Users\Vunesp\Desktop\projetos 2021\SETH - EMPRESA CULTURA\Fotos textos 2\800px-Casa_do_Tambor_de_Crioula_-_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600149"/>
            <a:ext cx="3810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Vunesp\Desktop\projetos 2021\SETH - EMPRESA CULTURA\Fotos textos 2\Oca Kamaiura - Xing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052" y="2572544"/>
            <a:ext cx="3918548"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054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sz="2400" dirty="0"/>
              <a:t/>
            </a:r>
            <a:br>
              <a:rPr lang="pt-BR" sz="2400" dirty="0"/>
            </a:br>
            <a:endParaRPr lang="pt-BR" sz="2400" dirty="0"/>
          </a:p>
        </p:txBody>
      </p:sp>
      <p:sp>
        <p:nvSpPr>
          <p:cNvPr id="3" name="Espaço Reservado para Conteúdo 2"/>
          <p:cNvSpPr>
            <a:spLocks noGrp="1"/>
          </p:cNvSpPr>
          <p:nvPr>
            <p:ph idx="1"/>
          </p:nvPr>
        </p:nvSpPr>
        <p:spPr>
          <a:xfrm>
            <a:off x="0" y="1238603"/>
            <a:ext cx="7886700" cy="4351338"/>
          </a:xfrm>
        </p:spPr>
        <p:txBody>
          <a:bodyPr>
            <a:normAutofit fontScale="92500" lnSpcReduction="10000"/>
          </a:bodyPr>
          <a:lstStyle/>
          <a:p>
            <a:pPr algn="just"/>
            <a:r>
              <a:rPr lang="pt-BR" dirty="0" smtClean="0"/>
              <a:t>Patrimônios podem desaparecer ou não</a:t>
            </a:r>
            <a:r>
              <a:rPr lang="pt-BR" dirty="0" smtClean="0"/>
              <a:t>?</a:t>
            </a:r>
          </a:p>
          <a:p>
            <a:pPr marL="0" indent="0" algn="just">
              <a:buNone/>
            </a:pPr>
            <a:endParaRPr lang="pt-BR" dirty="0" smtClean="0"/>
          </a:p>
          <a:p>
            <a:pPr algn="just"/>
            <a:r>
              <a:rPr lang="pt-BR" dirty="0" smtClean="0"/>
              <a:t>Sim, os patrimônios materiais e imateriais podem ser desaparecer diante de diversos eventos, desde fenômenos naturais, como maremotos, terremotos, erupções vulcânicas, avalanches, incêndios, inundações, desabamentos até processos sociais, ou seja aqueles propiciados pela ação humana. Vamos verificar que em muitos eventos que denominamos de naturais, existe também a mão e ação humana e que podem produzir as destruições e desaparecimentos de diversos patrimônios materiais – a guerra é uma delas.</a:t>
            </a:r>
            <a:endParaRPr lang="pt-BR" dirty="0"/>
          </a:p>
        </p:txBody>
      </p:sp>
    </p:spTree>
    <p:extLst>
      <p:ext uri="{BB962C8B-B14F-4D97-AF65-F5344CB8AC3E}">
        <p14:creationId xmlns:p14="http://schemas.microsoft.com/office/powerpoint/2010/main" val="949710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smtClean="0"/>
              <a:t>A abordagem antropológica sobre o patrimônio</a:t>
            </a:r>
            <a:endParaRPr lang="pt-BR" dirty="0"/>
          </a:p>
        </p:txBody>
      </p:sp>
      <p:sp>
        <p:nvSpPr>
          <p:cNvPr id="3" name="Espaço Reservado para Conteúdo 2"/>
          <p:cNvSpPr>
            <a:spLocks noGrp="1"/>
          </p:cNvSpPr>
          <p:nvPr>
            <p:ph idx="1"/>
          </p:nvPr>
        </p:nvSpPr>
        <p:spPr>
          <a:xfrm>
            <a:off x="244828" y="2232025"/>
            <a:ext cx="7886700" cy="4351338"/>
          </a:xfrm>
        </p:spPr>
        <p:txBody>
          <a:bodyPr>
            <a:normAutofit/>
          </a:bodyPr>
          <a:lstStyle/>
          <a:p>
            <a:pPr algn="just"/>
            <a:r>
              <a:rPr lang="pt-BR" sz="2400" dirty="0" smtClean="0"/>
              <a:t>Os estudos da área da Antropologia e a sua ação nesta seara que é o das políticas públicas tem demonstrado que a construção </a:t>
            </a:r>
            <a:r>
              <a:rPr lang="pt-BR" sz="2400" dirty="0"/>
              <a:t>de Políticas de Patrimônio </a:t>
            </a:r>
            <a:r>
              <a:rPr lang="pt-BR" sz="2400" dirty="0" smtClean="0"/>
              <a:t>são cada vez mais importantes </a:t>
            </a:r>
            <a:r>
              <a:rPr lang="pt-BR" sz="2400" dirty="0"/>
              <a:t>ferramentas </a:t>
            </a:r>
            <a:r>
              <a:rPr lang="pt-BR" sz="2400" dirty="0" smtClean="0"/>
              <a:t>institucionais para a elaboração </a:t>
            </a:r>
            <a:r>
              <a:rPr lang="pt-BR" sz="2400" dirty="0"/>
              <a:t>de estratégias de resistência, </a:t>
            </a:r>
            <a:r>
              <a:rPr lang="pt-BR" sz="2400" dirty="0" smtClean="0"/>
              <a:t>de emancipação e de </a:t>
            </a:r>
            <a:r>
              <a:rPr lang="pt-BR" sz="2400" dirty="0"/>
              <a:t>valorização de identidades </a:t>
            </a:r>
            <a:r>
              <a:rPr lang="pt-BR" sz="2400" dirty="0" smtClean="0"/>
              <a:t>culturais. O que vem a impactar </a:t>
            </a:r>
            <a:r>
              <a:rPr lang="pt-BR" sz="2400" dirty="0"/>
              <a:t>direta e indiretamente na preservação da memória cultural, na manutenção de identidades e no </a:t>
            </a:r>
            <a:r>
              <a:rPr lang="pt-BR" sz="2400" dirty="0" err="1"/>
              <a:t>empoderamento</a:t>
            </a:r>
            <a:r>
              <a:rPr lang="pt-BR" sz="2400" dirty="0"/>
              <a:t> de </a:t>
            </a:r>
            <a:r>
              <a:rPr lang="pt-BR" sz="2400" dirty="0" smtClean="0"/>
              <a:t>grupos sociais, entre os quais os denominados periféricos.</a:t>
            </a:r>
            <a:endParaRPr lang="pt-BR" sz="2400" dirty="0"/>
          </a:p>
        </p:txBody>
      </p:sp>
    </p:spTree>
    <p:extLst>
      <p:ext uri="{BB962C8B-B14F-4D97-AF65-F5344CB8AC3E}">
        <p14:creationId xmlns:p14="http://schemas.microsoft.com/office/powerpoint/2010/main" val="136572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7300" y="539262"/>
            <a:ext cx="7886700" cy="1359878"/>
          </a:xfrm>
        </p:spPr>
        <p:txBody>
          <a:bodyPr>
            <a:normAutofit/>
          </a:bodyPr>
          <a:lstStyle/>
          <a:p>
            <a:r>
              <a:rPr lang="pt-BR" sz="2000" dirty="0"/>
              <a:t/>
            </a:r>
            <a:br>
              <a:rPr lang="pt-BR" sz="2000" dirty="0"/>
            </a:br>
            <a:endParaRPr lang="pt-BR" sz="2000" dirty="0"/>
          </a:p>
        </p:txBody>
      </p:sp>
      <p:sp>
        <p:nvSpPr>
          <p:cNvPr id="3" name="Espaço Reservado para Conteúdo 2"/>
          <p:cNvSpPr>
            <a:spLocks noGrp="1"/>
          </p:cNvSpPr>
          <p:nvPr>
            <p:ph idx="1"/>
          </p:nvPr>
        </p:nvSpPr>
        <p:spPr>
          <a:xfrm>
            <a:off x="0" y="1622425"/>
            <a:ext cx="7886700" cy="4351338"/>
          </a:xfrm>
        </p:spPr>
        <p:txBody>
          <a:bodyPr>
            <a:normAutofit fontScale="70000" lnSpcReduction="20000"/>
          </a:bodyPr>
          <a:lstStyle/>
          <a:p>
            <a:pPr algn="just"/>
            <a:r>
              <a:rPr lang="pt-BR" dirty="0" smtClean="0"/>
              <a:t>O trabalhador do patrimônio na visão da antropologia tem que pensar </a:t>
            </a:r>
            <a:r>
              <a:rPr lang="pt-BR" dirty="0"/>
              <a:t>em </a:t>
            </a:r>
            <a:r>
              <a:rPr lang="pt-BR" dirty="0" smtClean="0"/>
              <a:t>como se equaciona, se organiza </a:t>
            </a:r>
            <a:r>
              <a:rPr lang="pt-BR" dirty="0"/>
              <a:t>e </a:t>
            </a:r>
            <a:r>
              <a:rPr lang="pt-BR" dirty="0" smtClean="0"/>
              <a:t>se institucionaliza os espaços da cultura  ser preservado, mantido em seu significado simbólico neste mundo globalizado, rápido e efêmero. </a:t>
            </a:r>
          </a:p>
          <a:p>
            <a:pPr algn="just"/>
            <a:r>
              <a:rPr lang="pt-BR" dirty="0" smtClean="0"/>
              <a:t>O desenvolvimento </a:t>
            </a:r>
            <a:r>
              <a:rPr lang="pt-BR" dirty="0"/>
              <a:t>das sociedades </a:t>
            </a:r>
            <a:r>
              <a:rPr lang="pt-BR" dirty="0" smtClean="0"/>
              <a:t>padronizadas pelo mercado capitalista e de massa, bem como com o seu processo de urbanização das cidades, bairros, vilas e aldeias que se enchem da modernidade tecnológica (transportes, telecomunicações, meios digitais) que alteram a noção de tempo e de espaço são desafios para o nosso tempo, no ofício e de nossa ação ativista-militante, pois essas tecnologias modificam a percepção das pessoas e dos grupos sobre o que preservar, e como trabalhar com </a:t>
            </a:r>
            <a:r>
              <a:rPr lang="pt-BR" dirty="0"/>
              <a:t>a memória social e com o patrimônio </a:t>
            </a:r>
            <a:r>
              <a:rPr lang="pt-BR" dirty="0" smtClean="0"/>
              <a:t>cultural, pois os lugares da cultura e da tradição podem ter sido modificados, tanto como as identidades individuais e coletivas.</a:t>
            </a:r>
          </a:p>
          <a:p>
            <a:pPr algn="just"/>
            <a:r>
              <a:rPr lang="pt-BR" dirty="0" smtClean="0"/>
              <a:t>No entanto, sabemos que o desaparecimento de um patrimônio também transforma a realidade social, pois têm implicações </a:t>
            </a:r>
            <a:r>
              <a:rPr lang="pt-BR" dirty="0"/>
              <a:t>emocionais e cognitivas nos habitantes. </a:t>
            </a:r>
          </a:p>
        </p:txBody>
      </p:sp>
    </p:spTree>
    <p:extLst>
      <p:ext uri="{BB962C8B-B14F-4D97-AF65-F5344CB8AC3E}">
        <p14:creationId xmlns:p14="http://schemas.microsoft.com/office/powerpoint/2010/main" val="2240218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7265" y="23448"/>
            <a:ext cx="7886700" cy="984738"/>
          </a:xfrm>
        </p:spPr>
        <p:txBody>
          <a:bodyPr>
            <a:normAutofit/>
          </a:bodyPr>
          <a:lstStyle/>
          <a:p>
            <a:r>
              <a:rPr lang="pt-BR" sz="2700" dirty="0" smtClean="0"/>
              <a:t/>
            </a:r>
            <a:br>
              <a:rPr lang="pt-BR" sz="2700" dirty="0" smtClean="0"/>
            </a:br>
            <a:r>
              <a:rPr lang="pt-BR" sz="2700" dirty="0" smtClean="0"/>
              <a:t>Esse é só o C</a:t>
            </a:r>
            <a:r>
              <a:rPr lang="pt-BR" sz="2800" dirty="0" smtClean="0"/>
              <a:t>OMEÇO</a:t>
            </a:r>
            <a:r>
              <a:rPr lang="pt-BR" sz="2700" dirty="0" smtClean="0"/>
              <a:t> – </a:t>
            </a:r>
            <a:r>
              <a:rPr lang="pt-BR" sz="2700" smtClean="0"/>
              <a:t>Muito obrigado!!!!</a:t>
            </a:r>
            <a:endParaRPr lang="pt-BR" dirty="0"/>
          </a:p>
        </p:txBody>
      </p:sp>
      <p:sp>
        <p:nvSpPr>
          <p:cNvPr id="3" name="Espaço Reservado para Conteúdo 2"/>
          <p:cNvSpPr>
            <a:spLocks noGrp="1"/>
          </p:cNvSpPr>
          <p:nvPr>
            <p:ph idx="1"/>
          </p:nvPr>
        </p:nvSpPr>
        <p:spPr/>
        <p:txBody>
          <a:bodyPr>
            <a:normAutofit/>
          </a:bodyPr>
          <a:lstStyle/>
          <a:p>
            <a:pPr marL="0" indent="0">
              <a:buNone/>
            </a:pPr>
            <a:r>
              <a:rPr lang="pt-BR" sz="2400" dirty="0" smtClean="0"/>
              <a:t>Eu e o</a:t>
            </a:r>
          </a:p>
          <a:p>
            <a:pPr marL="0" indent="0">
              <a:buNone/>
            </a:pPr>
            <a:r>
              <a:rPr lang="pt-BR" sz="2400" dirty="0" smtClean="0"/>
              <a:t>Baobá</a:t>
            </a:r>
          </a:p>
          <a:p>
            <a:pPr marL="0" indent="0">
              <a:buNone/>
            </a:pPr>
            <a:r>
              <a:rPr lang="pt-BR" sz="2400" dirty="0" smtClean="0"/>
              <a:t>Caseiro.</a:t>
            </a:r>
          </a:p>
          <a:p>
            <a:pPr marL="0" indent="0">
              <a:buNone/>
            </a:pPr>
            <a:r>
              <a:rPr lang="pt-BR" sz="2400" dirty="0" smtClean="0"/>
              <a:t>Eu 59 </a:t>
            </a:r>
          </a:p>
          <a:p>
            <a:pPr marL="0" indent="0">
              <a:buNone/>
            </a:pPr>
            <a:r>
              <a:rPr lang="pt-BR" sz="2400" dirty="0" smtClean="0"/>
              <a:t>Ele 7</a:t>
            </a:r>
          </a:p>
          <a:p>
            <a:pPr marL="0" indent="0">
              <a:buNone/>
            </a:pPr>
            <a:r>
              <a:rPr lang="pt-BR" sz="2400" dirty="0" smtClean="0"/>
              <a:t>Anos.</a:t>
            </a:r>
          </a:p>
          <a:p>
            <a:pPr marL="0" indent="0">
              <a:buNone/>
            </a:pPr>
            <a:r>
              <a:rPr lang="pt-BR" sz="2400" dirty="0" smtClean="0"/>
              <a:t>Eu + 40?</a:t>
            </a:r>
          </a:p>
          <a:p>
            <a:pPr marL="0" indent="0">
              <a:buNone/>
            </a:pPr>
            <a:r>
              <a:rPr lang="pt-BR" sz="2400" dirty="0" smtClean="0"/>
              <a:t>Ele + 1000? </a:t>
            </a:r>
            <a:endParaRPr lang="pt-BR" sz="2400" dirty="0"/>
          </a:p>
        </p:txBody>
      </p:sp>
      <p:pic>
        <p:nvPicPr>
          <p:cNvPr id="3074" name="Picture 2" descr="C:\Users\Vunesp\Downloads\20210415_12164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05965" y="1008186"/>
            <a:ext cx="5143500" cy="5005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93381"/>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385</TotalTime>
  <Words>652</Words>
  <Application>Microsoft Office PowerPoint</Application>
  <PresentationFormat>Apresentação na tela (4:3)</PresentationFormat>
  <Paragraphs>30</Paragraphs>
  <Slides>9</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9</vt:i4>
      </vt:variant>
    </vt:vector>
  </HeadingPairs>
  <TitlesOfParts>
    <vt:vector size="13" baseType="lpstr">
      <vt:lpstr>Arial</vt:lpstr>
      <vt:lpstr>Calibri</vt:lpstr>
      <vt:lpstr>Calibri Light</vt:lpstr>
      <vt:lpstr>Tema do Office</vt:lpstr>
      <vt:lpstr>Apresentação do PowerPoint</vt:lpstr>
      <vt:lpstr>Patrimônio Cultural – Definição</vt:lpstr>
      <vt:lpstr>Patrimônio imaterial na dança</vt:lpstr>
      <vt:lpstr>Contexto e problematização</vt:lpstr>
      <vt:lpstr>Patrimônio Material</vt:lpstr>
      <vt:lpstr> </vt:lpstr>
      <vt:lpstr>A abordagem antropológica sobre o patrimônio</vt:lpstr>
      <vt:lpstr> </vt:lpstr>
      <vt:lpstr> Esse é só o COMEÇO – Muito obrigado!!!!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User</dc:creator>
  <cp:lastModifiedBy>Sete</cp:lastModifiedBy>
  <cp:revision>26</cp:revision>
  <dcterms:created xsi:type="dcterms:W3CDTF">2021-03-25T21:51:51Z</dcterms:created>
  <dcterms:modified xsi:type="dcterms:W3CDTF">2021-04-16T01:22:06Z</dcterms:modified>
</cp:coreProperties>
</file>