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dirty="0" smtClean="0"/>
              <a:t>Funções/</a:t>
            </a:r>
            <a:r>
              <a:rPr lang="pt-BR" baseline="0" dirty="0" smtClean="0"/>
              <a:t> Cargos- Estado de SP</a:t>
            </a:r>
            <a:endParaRPr lang="pt-B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Planilha1!$A$2:$A$22</c:f>
              <c:strCache>
                <c:ptCount val="21"/>
                <c:pt idx="0">
                  <c:v>Diretor de setores  15</c:v>
                </c:pt>
                <c:pt idx="1">
                  <c:v>Secretários  5</c:v>
                </c:pt>
                <c:pt idx="2">
                  <c:v>Supervisores 1</c:v>
                </c:pt>
                <c:pt idx="3">
                  <c:v>Aposentada da auditoria fiscalização tributária 1</c:v>
                </c:pt>
                <c:pt idx="4">
                  <c:v>Assessor Institucional  1</c:v>
                </c:pt>
                <c:pt idx="5">
                  <c:v>Assessor de departamento  2</c:v>
                </c:pt>
                <c:pt idx="6">
                  <c:v>Assistente Museu  1</c:v>
                </c:pt>
                <c:pt idx="7">
                  <c:v>Axiliar de paleontólogia  1</c:v>
                </c:pt>
                <c:pt idx="8">
                  <c:v>Chefe de divisão  5</c:v>
                </c:pt>
                <c:pt idx="9">
                  <c:v>Cofundadora  1
</c:v>
                </c:pt>
                <c:pt idx="10">
                  <c:v>Conselheiro   2</c:v>
                </c:pt>
                <c:pt idx="11">
                  <c:v>Coordenadores  8</c:v>
                </c:pt>
                <c:pt idx="12">
                  <c:v>Curadora  1</c:v>
                </c:pt>
                <c:pt idx="13">
                  <c:v>Escriturarios  2</c:v>
                </c:pt>
                <c:pt idx="14">
                  <c:v>Não informados   11</c:v>
                </c:pt>
                <c:pt idx="15">
                  <c:v>Gestores  2</c:v>
                </c:pt>
                <c:pt idx="16">
                  <c:v>Estagiária 1</c:v>
                </c:pt>
                <c:pt idx="17">
                  <c:v>Mobilizadora  1</c:v>
                </c:pt>
                <c:pt idx="18">
                  <c:v>Pesquisadora 1</c:v>
                </c:pt>
                <c:pt idx="19">
                  <c:v>Propietária de Intituição Cultural  2</c:v>
                </c:pt>
                <c:pt idx="20">
                  <c:v>Turismologa </c:v>
                </c:pt>
              </c:strCache>
            </c:strRef>
          </c:cat>
          <c:val>
            <c:numRef>
              <c:f>Planilha1!$B$2:$B$22</c:f>
              <c:numCache>
                <c:formatCode>General</c:formatCode>
                <c:ptCount val="21"/>
                <c:pt idx="0">
                  <c:v>15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5</c:v>
                </c:pt>
                <c:pt idx="9">
                  <c:v>1</c:v>
                </c:pt>
                <c:pt idx="10">
                  <c:v>2</c:v>
                </c:pt>
                <c:pt idx="11">
                  <c:v>8</c:v>
                </c:pt>
                <c:pt idx="12">
                  <c:v>1</c:v>
                </c:pt>
                <c:pt idx="13">
                  <c:v>2</c:v>
                </c:pt>
                <c:pt idx="14">
                  <c:v>11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09-4A01-9397-8B7B41F1C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Instituições</a:t>
            </a:r>
            <a:r>
              <a:rPr lang="en-US" dirty="0" smtClean="0"/>
              <a:t> Estado de SP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Intituições Estado de SP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Planilha1!$A$2:$A$20</c:f>
              <c:strCache>
                <c:ptCount val="19"/>
                <c:pt idx="0">
                  <c:v>Prefeituras  36</c:v>
                </c:pt>
                <c:pt idx="1">
                  <c:v>Espaço Cultural Fernando Faro  1</c:v>
                </c:pt>
                <c:pt idx="2">
                  <c:v>Centro Cultural Irmãos Quagliato  1</c:v>
                </c:pt>
                <c:pt idx="3">
                  <c:v>Associação Jaboticabalense de Cultura  1</c:v>
                </c:pt>
                <c:pt idx="4">
                  <c:v>CONDEPHAAT-MA  1</c:v>
                </c:pt>
                <c:pt idx="5">
                  <c:v>Arquivo Histórico M.de Mogi das Cruzes Historiador Isaac Grinberg 1</c:v>
                </c:pt>
                <c:pt idx="6">
                  <c:v>Centro de Memória da Fundação Cultural "Benedicto Siqueira e Silva" 1</c:v>
                </c:pt>
                <c:pt idx="7">
                  <c:v>ACAMDE 1</c:v>
                </c:pt>
                <c:pt idx="8">
                  <c:v>Forrasamba Cultura Brasil 1</c:v>
                </c:pt>
                <c:pt idx="9">
                  <c:v>Instituto Museart 1</c:v>
                </c:pt>
                <c:pt idx="10">
                  <c:v>Estação &amp; Cultura Centro de Artes 1</c:v>
                </c:pt>
                <c:pt idx="11">
                  <c:v>Fundação de Arte e Cultura Ubatuba 1</c:v>
                </c:pt>
                <c:pt idx="12">
                  <c:v>Fandango  Ciranda Caiçara de Ubatuba  1</c:v>
                </c:pt>
                <c:pt idx="13">
                  <c:v>Fórum de Comunidades Tradicionais (FCT)  1</c:v>
                </c:pt>
                <c:pt idx="14">
                  <c:v>Faltam informações  2</c:v>
                </c:pt>
                <c:pt idx="15">
                  <c:v>Museus  5</c:v>
                </c:pt>
                <c:pt idx="16">
                  <c:v>Pinacoteca  3</c:v>
                </c:pt>
                <c:pt idx="17">
                  <c:v>Studio Fazion  1</c:v>
                </c:pt>
                <c:pt idx="18">
                  <c:v>Sociedade Civil</c:v>
                </c:pt>
              </c:strCache>
            </c:strRef>
          </c:cat>
          <c:val>
            <c:numRef>
              <c:f>Planilha1!$B$2:$B$20</c:f>
              <c:numCache>
                <c:formatCode>General</c:formatCode>
                <c:ptCount val="19"/>
                <c:pt idx="0">
                  <c:v>36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5</c:v>
                </c:pt>
                <c:pt idx="1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44-47E3-92C3-A518423B8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b="0" i="0" baseline="0" dirty="0" smtClean="0">
                <a:effectLst/>
              </a:rPr>
              <a:t>Funções/ Cargos- Outros Estados</a:t>
            </a:r>
            <a:endParaRPr lang="pt-BR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59499600580883172"/>
          <c:y val="3.0675420452623958E-2"/>
          <c:w val="0.34716210682346593"/>
          <c:h val="0.62410285915896913"/>
        </c:manualLayout>
      </c:layout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Planilha1!$A$2:$A$19</c:f>
              <c:strCache>
                <c:ptCount val="18"/>
                <c:pt idx="0">
                  <c:v>Secretários   14</c:v>
                </c:pt>
                <c:pt idx="1">
                  <c:v>Diretores de setor  14</c:v>
                </c:pt>
                <c:pt idx="2">
                  <c:v>Coordenadores  4</c:v>
                </c:pt>
                <c:pt idx="3">
                  <c:v>Antropóloga  1</c:v>
                </c:pt>
                <c:pt idx="4">
                  <c:v>Assessor Técnico  1</c:v>
                </c:pt>
                <c:pt idx="5">
                  <c:v>Auxiliar Administrativo  2</c:v>
                </c:pt>
                <c:pt idx="6">
                  <c:v>Oficial de Gabinete da Cultura  1</c:v>
                </c:pt>
                <c:pt idx="7">
                  <c:v>Gerente de Cultura e diretor dos Museus de Triunfo 1</c:v>
                </c:pt>
                <c:pt idx="8">
                  <c:v>Gestor de Cultura  1</c:v>
                </c:pt>
                <c:pt idx="9">
                  <c:v>Consultor e Orientador  1</c:v>
                </c:pt>
                <c:pt idx="10">
                  <c:v>Presidente da AAPA e Técnico de Cultura  1</c:v>
                </c:pt>
                <c:pt idx="11">
                  <c:v>Responsável Setor de Patrimônio Cultural  1</c:v>
                </c:pt>
                <c:pt idx="12">
                  <c:v>Presidente de Associação  1</c:v>
                </c:pt>
                <c:pt idx="13">
                  <c:v>Presidente da Comissão de Cultura  1</c:v>
                </c:pt>
                <c:pt idx="14">
                  <c:v>Asessora do Diretor do Departamento de Cultura e Desporto 1</c:v>
                </c:pt>
                <c:pt idx="15">
                  <c:v>Subdiretora de Cultura e Patrimônio  1</c:v>
                </c:pt>
                <c:pt idx="16">
                  <c:v>Turismólogo  2</c:v>
                </c:pt>
                <c:pt idx="17">
                  <c:v>Técnico científico área de cultura</c:v>
                </c:pt>
              </c:strCache>
            </c:strRef>
          </c:cat>
          <c:val>
            <c:numRef>
              <c:f>Planilha1!$B$2:$B$19</c:f>
              <c:numCache>
                <c:formatCode>General</c:formatCode>
                <c:ptCount val="18"/>
                <c:pt idx="0">
                  <c:v>14</c:v>
                </c:pt>
                <c:pt idx="1">
                  <c:v>14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53-4ACC-A22E-6579229E961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8559273832331746E-2"/>
          <c:y val="0.62081613311320016"/>
          <c:w val="0.71233683012352789"/>
          <c:h val="0.369041337634826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/>
              <a:t>Instituições</a:t>
            </a:r>
            <a:r>
              <a:rPr lang="en-US" b="1" dirty="0" smtClean="0"/>
              <a:t> de Outros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Estados</a:t>
            </a:r>
            <a:endParaRPr lang="en-US" b="1" dirty="0"/>
          </a:p>
        </c:rich>
      </c:tx>
      <c:layout>
        <c:manualLayout>
          <c:xMode val="edge"/>
          <c:yMode val="edge"/>
          <c:x val="0.37432522659804818"/>
          <c:y val="6.85185185185185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4D-45F3-8EE8-DA6CA0EBE7B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Planilha1!$A$2:$A$6</c:f>
              <c:strCache>
                <c:ptCount val="5"/>
                <c:pt idx="0">
                  <c:v>Prefeituras 55</c:v>
                </c:pt>
                <c:pt idx="1">
                  <c:v>Associação de Artes Plásticas e Artesanato-AAPA 1</c:v>
                </c:pt>
                <c:pt idx="2">
                  <c:v>Associacao cultural carnavalesca bloco os bacanas  1</c:v>
                </c:pt>
                <c:pt idx="3">
                  <c:v>Academia Brasileira de Ciencias Criminais  1</c:v>
                </c:pt>
                <c:pt idx="4">
                  <c:v>AMICRO- Associação de Micro empresas  1</c:v>
                </c:pt>
              </c:strCache>
            </c:strRef>
          </c:cat>
          <c:val>
            <c:numRef>
              <c:f>Planilha1!$B$2:$B$6</c:f>
              <c:numCache>
                <c:formatCode>General</c:formatCode>
                <c:ptCount val="5"/>
                <c:pt idx="0">
                  <c:v>55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4D-45F3-8EE8-DA6CA0EBE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063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078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45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57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4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97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147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916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70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87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510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9D8DC-C24F-45E6-9C3A-3FA9D998F673}" type="datetimeFigureOut">
              <a:rPr lang="pt-BR" smtClean="0"/>
              <a:t>13/04/2021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11CD2-4D29-494E-9B32-66B84B8E80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7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2523063444"/>
              </p:ext>
            </p:extLst>
          </p:nvPr>
        </p:nvGraphicFramePr>
        <p:xfrm>
          <a:off x="1162756" y="508001"/>
          <a:ext cx="9866488" cy="5841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20889" y="474133"/>
            <a:ext cx="298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Curso Gestão Cultural PMI</a:t>
            </a:r>
          </a:p>
          <a:p>
            <a:r>
              <a:rPr lang="pt-BR" b="1" dirty="0" smtClean="0"/>
              <a:t>Seth Assessoria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13005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/>
        </p:nvGraphicFramePr>
        <p:xfrm>
          <a:off x="993422" y="174978"/>
          <a:ext cx="10205156" cy="6508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20889" y="474133"/>
            <a:ext cx="298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Curso Gestão Cultural PMI</a:t>
            </a:r>
          </a:p>
          <a:p>
            <a:r>
              <a:rPr lang="pt-BR" b="1" dirty="0" smtClean="0"/>
              <a:t>Seth Assessoria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4196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721737526"/>
              </p:ext>
            </p:extLst>
          </p:nvPr>
        </p:nvGraphicFramePr>
        <p:xfrm>
          <a:off x="342901" y="314325"/>
          <a:ext cx="11301412" cy="6286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20889" y="474133"/>
            <a:ext cx="298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Curso Gestão Cultural PMI</a:t>
            </a:r>
          </a:p>
          <a:p>
            <a:r>
              <a:rPr lang="pt-BR" b="1" dirty="0" smtClean="0"/>
              <a:t>Seth Assessoria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52953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432136753"/>
              </p:ext>
            </p:extLst>
          </p:nvPr>
        </p:nvGraphicFramePr>
        <p:xfrm>
          <a:off x="233361" y="0"/>
          <a:ext cx="1181100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20889" y="474133"/>
            <a:ext cx="298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Curso Gestão Cultural PMI</a:t>
            </a:r>
          </a:p>
          <a:p>
            <a:r>
              <a:rPr lang="pt-BR" b="1" dirty="0" smtClean="0"/>
              <a:t>Seth Assessoria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62726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43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Sete</dc:creator>
  <cp:lastModifiedBy>Sete</cp:lastModifiedBy>
  <cp:revision>10</cp:revision>
  <dcterms:created xsi:type="dcterms:W3CDTF">2021-04-13T20:09:01Z</dcterms:created>
  <dcterms:modified xsi:type="dcterms:W3CDTF">2021-04-13T21:12:57Z</dcterms:modified>
</cp:coreProperties>
</file>